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77" r:id="rId3"/>
    <p:sldId id="490" r:id="rId4"/>
    <p:sldId id="428" r:id="rId5"/>
    <p:sldId id="429" r:id="rId6"/>
    <p:sldId id="478" r:id="rId7"/>
    <p:sldId id="480" r:id="rId8"/>
    <p:sldId id="479" r:id="rId9"/>
    <p:sldId id="491" r:id="rId10"/>
    <p:sldId id="492" r:id="rId11"/>
    <p:sldId id="483" r:id="rId12"/>
    <p:sldId id="346" r:id="rId13"/>
    <p:sldId id="427" r:id="rId14"/>
    <p:sldId id="493" r:id="rId15"/>
    <p:sldId id="430" r:id="rId16"/>
    <p:sldId id="494" r:id="rId17"/>
    <p:sldId id="495" r:id="rId18"/>
    <p:sldId id="496" r:id="rId19"/>
    <p:sldId id="497" r:id="rId20"/>
    <p:sldId id="498" r:id="rId21"/>
    <p:sldId id="500" r:id="rId22"/>
    <p:sldId id="482" r:id="rId23"/>
    <p:sldId id="499" r:id="rId24"/>
    <p:sldId id="484" r:id="rId25"/>
    <p:sldId id="349" r:id="rId26"/>
    <p:sldId id="485" r:id="rId27"/>
    <p:sldId id="488" r:id="rId28"/>
    <p:sldId id="489" r:id="rId29"/>
    <p:sldId id="426" r:id="rId30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FF3300"/>
    <a:srgbClr val="FF0000"/>
    <a:srgbClr val="FF7C80"/>
    <a:srgbClr val="FF00FF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761" autoAdjust="0"/>
  </p:normalViewPr>
  <p:slideViewPr>
    <p:cSldViewPr>
      <p:cViewPr varScale="1">
        <p:scale>
          <a:sx n="84" d="100"/>
          <a:sy n="84" d="100"/>
        </p:scale>
        <p:origin x="1378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E1EA6A-6D84-4D8A-9F23-4371E5BEDAD5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C2FA11-9BFD-4640-8DDD-9D12C723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29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6261-4320-4294-9353-3D420498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7C63-DA41-476B-985E-3674A46C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0FE8-D711-4A74-A03C-BC5BC680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FC2-D681-46F2-9387-A4B48F3D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AAB3-7A8C-4DC9-B3BA-E5937FF5A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7664-C491-4C4D-8F7D-62841F0D7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A4E2-EC14-47FE-8162-00EF4B0A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CB39-06C4-4945-8C69-723E583A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35A6-8662-40A0-A14E-350082F9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E09E-FE32-40F3-83F0-1C10A332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D7CF5-20C4-4692-B44D-F365A4EAF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4B32B161-FA51-41AF-90A1-3420A22B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2971800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848600" cy="12192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</a:rPr>
              <a:t/>
            </a:r>
            <a:br>
              <a:rPr lang="en-US" sz="3000" b="1" smtClean="0">
                <a:solidFill>
                  <a:srgbClr val="FF0000"/>
                </a:solidFill>
              </a:rPr>
            </a:br>
            <a:r>
              <a:rPr lang="en-US" sz="3000" b="1" smtClean="0">
                <a:solidFill>
                  <a:srgbClr val="FF0000"/>
                </a:solidFill>
              </a:rPr>
              <a:t> </a:t>
            </a:r>
            <a:r>
              <a:rPr lang="sr-Cyrl-CS" sz="3000" b="1" smtClean="0">
                <a:solidFill>
                  <a:srgbClr val="FF0000"/>
                </a:solidFill>
              </a:rPr>
              <a:t/>
            </a:r>
            <a:br>
              <a:rPr lang="sr-Cyrl-CS" sz="3000" b="1" smtClean="0">
                <a:solidFill>
                  <a:srgbClr val="FF0000"/>
                </a:solidFill>
              </a:rPr>
            </a:b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ПРОЈЕКТНА НАСТАВА</a:t>
            </a:r>
            <a:r>
              <a:rPr lang="sr-Cyrl-C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533400"/>
          </a:xfrm>
        </p:spPr>
        <p:txBody>
          <a:bodyPr/>
          <a:lstStyle/>
          <a:p>
            <a:pPr eaLnBrk="1" hangingPunct="1"/>
            <a:r>
              <a:rPr lang="sr-Cyrl-CS" sz="2000" smtClean="0">
                <a:latin typeface="Times New Roman" pitchFamily="18" charset="0"/>
                <a:cs typeface="Times New Roman" pitchFamily="18" charset="0"/>
              </a:rPr>
              <a:t>Основна школа ,, 20. октобар” Београд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" y="5715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i="0">
                <a:latin typeface="Times New Roman" pitchFamily="18" charset="0"/>
                <a:cs typeface="Times New Roman" pitchFamily="18" charset="0"/>
              </a:rPr>
              <a:t> Предавање за </a:t>
            </a:r>
            <a:r>
              <a:rPr lang="en-US" i="0">
                <a:latin typeface="Times New Roman" pitchFamily="18" charset="0"/>
                <a:cs typeface="Times New Roman" pitchFamily="18" charset="0"/>
              </a:rPr>
              <a:t>наставнике предметне и разредне наставе</a:t>
            </a:r>
            <a:r>
              <a:rPr lang="sr-Cyrl-CS" i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43200" y="609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i="0">
                <a:latin typeface="Times New Roman" pitchFamily="18" charset="0"/>
                <a:cs typeface="Times New Roman" pitchFamily="18" charset="0"/>
              </a:rPr>
              <a:t>Школска </a:t>
            </a:r>
            <a:r>
              <a:rPr lang="sr-Cyrl-CS" i="0" smtClean="0">
                <a:latin typeface="Times New Roman" pitchFamily="18" charset="0"/>
                <a:cs typeface="Times New Roman" pitchFamily="18" charset="0"/>
              </a:rPr>
              <a:t>2019/20. </a:t>
            </a:r>
            <a:r>
              <a:rPr lang="sr-Cyrl-CS" i="0">
                <a:latin typeface="Times New Roman" pitchFamily="18" charset="0"/>
                <a:cs typeface="Times New Roman" pitchFamily="18" charset="0"/>
              </a:rPr>
              <a:t>година</a:t>
            </a:r>
            <a:endParaRPr lang="en-US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219200" y="6172200"/>
            <a:ext cx="670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1600">
                <a:latin typeface="Times New Roman" pitchFamily="18" charset="0"/>
                <a:cs typeface="Times New Roman" pitchFamily="18" charset="0"/>
              </a:rPr>
              <a:t>Презентацију припремили: педагог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Ана Балабан</a:t>
            </a:r>
            <a:r>
              <a:rPr lang="sr-Cyrl-CS" sz="1600">
                <a:latin typeface="Times New Roman" pitchFamily="18" charset="0"/>
                <a:cs typeface="Times New Roman" pitchFamily="18" charset="0"/>
              </a:rPr>
              <a:t> и психолог Соња Суботић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8" descr="Image result for teamwork in school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Image result for teamwork in school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2" descr="Image result for teamwork in school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6" name="Picture 14" descr="Image result for teamwork in school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09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ПРОЈЕКТНА НАСТАВА И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Као разлог увођењa пројектне наставе наводи се и њен потенцијал да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допринесе коришћењу информационо - комуникационих технологија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(ИКТ) у активностима ученика и наставника, што обезбеђује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ефикасније учење и развијање знања,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али и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развијање понашања правилног и безбедног коришћења рачунара и интернета</a:t>
            </a:r>
            <a:r>
              <a:rPr lang="en-US" sz="280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133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4000" b="1" smtClean="0">
                <a:solidFill>
                  <a:srgbClr val="FF0000"/>
                </a:solidFill>
              </a:rPr>
              <a:t>ЗА КОЈИ УЗРАСТ УЧЕНИКА ЈЕ ПРЕДВИЂЕНА ПРОЈЕКТНА НАСТАВА?</a:t>
            </a:r>
          </a:p>
        </p:txBody>
      </p:sp>
      <p:pic>
        <p:nvPicPr>
          <p:cNvPr id="24578" name="Picture 2" descr="Резултат слика за TEACHER 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905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305800" cy="57150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sr-Cyrl-CS" b="1" smtClean="0">
              <a:latin typeface="Tahoma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sr-Cyrl-CS" b="1" smtClean="0">
                <a:latin typeface="Tahoma" pitchFamily="34" charset="0"/>
              </a:rPr>
              <a:t>Ове школске 2019/20.године </a:t>
            </a:r>
            <a:r>
              <a:rPr lang="sr-Cyrl-CS" b="1" smtClean="0">
                <a:solidFill>
                  <a:srgbClr val="C00000"/>
                </a:solidFill>
                <a:latin typeface="Tahoma" pitchFamily="34" charset="0"/>
              </a:rPr>
              <a:t>ПРОЈЕКТНА НАСТАВА ће се реализовати са ученицима првог</a:t>
            </a:r>
            <a:r>
              <a:rPr lang="sr-Latn-RS" b="1" smtClean="0">
                <a:solidFill>
                  <a:srgbClr val="C00000"/>
                </a:solidFill>
                <a:latin typeface="Tahoma" pitchFamily="34" charset="0"/>
              </a:rPr>
              <a:t>, </a:t>
            </a:r>
            <a:r>
              <a:rPr lang="sr-Cyrl-RS" b="1" smtClean="0">
                <a:solidFill>
                  <a:srgbClr val="C00000"/>
                </a:solidFill>
                <a:latin typeface="Tahoma" pitchFamily="34" charset="0"/>
              </a:rPr>
              <a:t>другог, </a:t>
            </a:r>
            <a:r>
              <a:rPr lang="sr-Cyrl-CS" b="1" smtClean="0">
                <a:solidFill>
                  <a:srgbClr val="C00000"/>
                </a:solidFill>
                <a:latin typeface="Tahoma" pitchFamily="34" charset="0"/>
              </a:rPr>
              <a:t>петог и шестог разреда.</a:t>
            </a:r>
          </a:p>
          <a:p>
            <a:pPr marL="609600" indent="-609600" algn="ctr" eaLnBrk="1" hangingPunct="1">
              <a:buFontTx/>
              <a:buNone/>
            </a:pPr>
            <a:endParaRPr lang="sr-Cyrl-CS" b="1" smtClean="0">
              <a:latin typeface="Tahoma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sr-Cyrl-CS" b="1" smtClean="0">
                <a:latin typeface="Tahoma" pitchFamily="34" charset="0"/>
              </a:rPr>
              <a:t>У пројектну наставу могу бити укључени и ученици свих осталих разреда.</a:t>
            </a:r>
          </a:p>
          <a:p>
            <a:pPr marL="609600" indent="-609600" algn="ctr" eaLnBrk="1" hangingPunct="1">
              <a:buFontTx/>
              <a:buNone/>
            </a:pPr>
            <a:endParaRPr lang="sr-Cyrl-CS" b="1" smtClean="0">
              <a:latin typeface="Tahoma" pitchFamily="34" charset="0"/>
            </a:endParaRP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4648200"/>
            <a:ext cx="899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sr-Cyrl-CS" sz="4000" b="1" i="0" kern="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133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КОЈЕ СУ </a:t>
            </a:r>
          </a:p>
          <a:p>
            <a:pPr marL="609600" indent="-609600" algn="ctr" eaLnBrk="1" hangingPunct="1">
              <a:buFontTx/>
              <a:buNone/>
            </a:pPr>
            <a:r>
              <a:rPr lang="sr-Cyrl-CS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ФАЗЕ ПРОЈЕКТНЕ НАСТАВЕ?</a:t>
            </a: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solidFill>
                <a:srgbClr val="FF0000"/>
              </a:solidFill>
            </a:endParaRPr>
          </a:p>
        </p:txBody>
      </p:sp>
      <p:pic>
        <p:nvPicPr>
          <p:cNvPr id="26626" name="Picture 2" descr="Резултат слика за TEACHER 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905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2800" b="1" smtClean="0"/>
              <a:t>СТРУКТУРА ПРОЈЕКТА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88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30627">
                <a:tc>
                  <a:txBody>
                    <a:bodyPr/>
                    <a:lstStyle/>
                    <a:p>
                      <a:r>
                        <a:rPr lang="x-none" dirty="0" smtClean="0">
                          <a:solidFill>
                            <a:schemeClr val="accent2"/>
                          </a:solidFill>
                        </a:rPr>
                        <a:t>ФАЗЕ</a:t>
                      </a:r>
                      <a:r>
                        <a:rPr lang="x-none" baseline="0" dirty="0" smtClean="0">
                          <a:solidFill>
                            <a:schemeClr val="accent2"/>
                          </a:solidFill>
                        </a:rPr>
                        <a:t> ПРОЈЕКТА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>
                          <a:solidFill>
                            <a:schemeClr val="accent2"/>
                          </a:solidFill>
                        </a:rPr>
                        <a:t>КОРАЦИ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430627">
                <a:tc rowSpan="2"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FF3300"/>
                          </a:solidFill>
                        </a:rPr>
                        <a:t>ОТВАРАЊЕ ПРОЈЕКТА</a:t>
                      </a:r>
                      <a:endParaRPr lang="en-US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FF3300"/>
                          </a:solidFill>
                        </a:rPr>
                        <a:t>Одређивање теме </a:t>
                      </a:r>
                      <a:endParaRPr lang="en-US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808715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00"/>
                          </a:solidFill>
                        </a:rPr>
                        <a:t>Планирање рада на пројекту са ученицима</a:t>
                      </a:r>
                    </a:p>
                    <a:p>
                      <a:endParaRPr lang="en-US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808715">
                <a:tc rowSpan="2"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008000"/>
                          </a:solidFill>
                        </a:rPr>
                        <a:t>РАЗВИЈАЊЕ ПРОЈЕКТА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008000"/>
                          </a:solidFill>
                        </a:rPr>
                        <a:t>Спровођење планираних активности</a:t>
                      </a:r>
                    </a:p>
                    <a:p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6610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008000"/>
                          </a:solidFill>
                        </a:rPr>
                        <a:t>Праћење пројекта</a:t>
                      </a:r>
                    </a:p>
                    <a:p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08715">
                <a:tc rowSpan="2"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7030A0"/>
                          </a:solidFill>
                        </a:rPr>
                        <a:t>ЗАТВАРАЊЕ ПРОЈЕКТА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Презентација добијених резултата и продуката</a:t>
                      </a:r>
                    </a:p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6610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Рефлексија о пројекту и евалуција</a:t>
                      </a:r>
                    </a:p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Image result for teacher clipart black and 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3400" y="1524000"/>
            <a:ext cx="3810000" cy="3200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Одређивање теме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       је почетак,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               темељ целокупног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                  пројекта</a:t>
            </a:r>
            <a:r>
              <a:rPr lang="ru-RU" sz="2000" dirty="0" smtClean="0"/>
              <a:t>. </a:t>
            </a:r>
          </a:p>
          <a:p>
            <a:pPr eaLnBrk="1" hangingPunct="1">
              <a:buFontTx/>
              <a:buNone/>
              <a:defRPr/>
            </a:pPr>
            <a:endParaRPr lang="ru-RU" sz="1600" dirty="0" smtClean="0"/>
          </a:p>
          <a:p>
            <a:pPr eaLnBrk="1" hangingPunct="1">
              <a:buFontTx/>
              <a:buNone/>
              <a:defRPr/>
            </a:pPr>
            <a:endParaRPr lang="ru-RU" sz="1600" dirty="0" smtClean="0"/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Када је у питању први разред учитељ предлаже теме ученицима, док се у петом разреду могу наћи и теме које су предложили сами ученици.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sr-Cyrl-C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ОДРЕЂИВАЊЕ ТЕМЕ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При одређивању теме наставник  мора водити рачуна о следећем:</a:t>
            </a:r>
          </a:p>
          <a:p>
            <a:pPr eaLnBrk="1" hangingPunct="1">
              <a:buFontTx/>
              <a:buChar char="-"/>
            </a:pPr>
            <a:r>
              <a:rPr lang="ru-RU" sz="1800" smtClean="0"/>
              <a:t>корисност теме за све ученике, </a:t>
            </a:r>
            <a:endParaRPr lang="en-US" sz="1800" smtClean="0"/>
          </a:p>
          <a:p>
            <a:pPr eaLnBrk="1" hangingPunct="1">
              <a:buFontTx/>
              <a:buChar char="-"/>
            </a:pPr>
            <a:r>
              <a:rPr lang="ru-RU" sz="1800" smtClean="0"/>
              <a:t>важност и повезаност са њиховим искуством и свакодневним животом,</a:t>
            </a:r>
          </a:p>
          <a:p>
            <a:pPr eaLnBrk="1" hangingPunct="1">
              <a:buFontTx/>
              <a:buChar char="-"/>
            </a:pPr>
            <a:r>
              <a:rPr lang="ru-RU" sz="1800" smtClean="0"/>
              <a:t>усклађеност са интересовањима ученика – актуелност теме,</a:t>
            </a:r>
          </a:p>
          <a:p>
            <a:pPr eaLnBrk="1" hangingPunct="1">
              <a:buFontTx/>
              <a:buChar char="-"/>
            </a:pPr>
            <a:r>
              <a:rPr lang="ru-RU" sz="1800" smtClean="0"/>
              <a:t>усклађеност са програмом наставе и учења и могућност повезивања више предмета, </a:t>
            </a:r>
            <a:r>
              <a:rPr lang="ru-RU" sz="1800" b="1" smtClean="0"/>
              <a:t>доприншење развоју међупредметних компетенција</a:t>
            </a:r>
            <a:r>
              <a:rPr lang="ru-RU" sz="1800" smtClean="0"/>
              <a:t>,</a:t>
            </a:r>
          </a:p>
          <a:p>
            <a:pPr eaLnBrk="1" hangingPunct="1">
              <a:buFontTx/>
              <a:buChar char="-"/>
            </a:pPr>
            <a:r>
              <a:rPr lang="ru-RU" sz="1800" smtClean="0"/>
              <a:t>могућност коришћења ресурса школе (опремљеност) и ресурса локалне заједнице.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У избору теме води се рачуна о </a:t>
            </a:r>
            <a:r>
              <a:rPr lang="ru-RU" sz="1800" b="1" smtClean="0"/>
              <a:t>специфичности ученика </a:t>
            </a:r>
            <a:r>
              <a:rPr lang="ru-RU" sz="1800" smtClean="0"/>
              <a:t>, али </a:t>
            </a:r>
            <a:r>
              <a:rPr lang="ru-RU" sz="1800" b="1" smtClean="0"/>
              <a:t>и  наставника </a:t>
            </a:r>
            <a:r>
              <a:rPr lang="ru-RU" sz="1800" smtClean="0"/>
              <a:t>у смислу његове компетенције и  знатижеље за одређену тему.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Препоручују се </a:t>
            </a:r>
            <a:r>
              <a:rPr lang="ru-RU" sz="1800" b="1" smtClean="0"/>
              <a:t>наслови</a:t>
            </a:r>
            <a:r>
              <a:rPr lang="ru-RU" sz="1800" smtClean="0"/>
              <a:t> за теме које ће за ученике бити инт</a:t>
            </a:r>
            <a:r>
              <a:rPr lang="en-US" sz="1800" smtClean="0"/>
              <a:t>eресантни</a:t>
            </a:r>
            <a:r>
              <a:rPr lang="ru-RU" sz="1800" smtClean="0"/>
              <a:t> и мотивишући.</a:t>
            </a:r>
          </a:p>
          <a:p>
            <a:pPr eaLnBrk="1" hangingPunct="1">
              <a:buFontTx/>
              <a:buNone/>
            </a:pPr>
            <a:endParaRPr lang="ru-RU" sz="1800" smtClean="0"/>
          </a:p>
          <a:p>
            <a:pPr eaLnBrk="1" hangingPunct="1">
              <a:buFontTx/>
              <a:buChar char="-"/>
            </a:pPr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ПЛАНИРАЊЕ РАДА НА ПРОЈЕКТУ СА УЧЕНИЦИМА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en-US" sz="2400" b="1" dirty="0" smtClean="0"/>
              <a:t>ДЕФИНИСАЊЕ</a:t>
            </a:r>
            <a:r>
              <a:rPr lang="x-none" sz="2400" b="1" dirty="0" smtClean="0"/>
              <a:t> јасног и прецизног ЦИЉА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пројектом</a:t>
            </a:r>
            <a:r>
              <a:rPr lang="en-US" sz="2400" dirty="0" smtClean="0"/>
              <a:t> </a:t>
            </a:r>
            <a:r>
              <a:rPr lang="en-US" sz="2400" dirty="0" err="1" smtClean="0"/>
              <a:t>жели</a:t>
            </a:r>
            <a:r>
              <a:rPr lang="en-US" sz="2400" dirty="0" smtClean="0"/>
              <a:t> </a:t>
            </a:r>
            <a:r>
              <a:rPr lang="en-US" sz="2400" dirty="0" err="1" smtClean="0"/>
              <a:t>постићи</a:t>
            </a:r>
            <a:r>
              <a:rPr lang="x-none" sz="2400" dirty="0" smtClean="0"/>
              <a:t> – </a:t>
            </a:r>
            <a:r>
              <a:rPr lang="x-none" sz="2400" i="1" dirty="0" smtClean="0"/>
              <a:t>шта желимо да постигнемо</a:t>
            </a:r>
            <a:r>
              <a:rPr lang="en-US" sz="2400" dirty="0" smtClean="0"/>
              <a:t>;</a:t>
            </a:r>
            <a:endParaRPr lang="x-none" sz="24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sz="2400" b="1" dirty="0" smtClean="0"/>
              <a:t>ДЕФИНИСАЊЕ</a:t>
            </a:r>
            <a:r>
              <a:rPr lang="x-none" sz="2400" b="1" dirty="0" smtClean="0"/>
              <a:t> ИСХОДА – </a:t>
            </a:r>
            <a:r>
              <a:rPr lang="x-none" sz="2400" i="1" dirty="0" smtClean="0"/>
              <a:t>шта ће ученици знати, умети, постићи реализацијом пројекта;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b="1" dirty="0" smtClean="0"/>
              <a:t>ПЛАНИРАЊЕ АКТИВНОСТИ </a:t>
            </a:r>
            <a:r>
              <a:rPr lang="x-none" sz="2400" b="1" dirty="0" smtClean="0"/>
              <a:t> у складу са темом, циљем и исходима пројекта - </a:t>
            </a:r>
            <a:r>
              <a:rPr lang="en-US" sz="2400" dirty="0" err="1" smtClean="0"/>
              <a:t>подела</a:t>
            </a:r>
            <a:r>
              <a:rPr lang="en-US" sz="2400" dirty="0" smtClean="0"/>
              <a:t> </a:t>
            </a:r>
            <a:r>
              <a:rPr lang="en-US" sz="2400" dirty="0" err="1" smtClean="0"/>
              <a:t>активности</a:t>
            </a:r>
            <a:r>
              <a:rPr lang="en-US" sz="2400" dirty="0" smtClean="0"/>
              <a:t>, </a:t>
            </a:r>
            <a:r>
              <a:rPr lang="en-US" sz="2400" dirty="0" err="1" smtClean="0"/>
              <a:t>избор</a:t>
            </a:r>
            <a:r>
              <a:rPr lang="en-US" sz="2400" dirty="0" smtClean="0"/>
              <a:t> </a:t>
            </a:r>
            <a:r>
              <a:rPr lang="en-US" sz="2400" dirty="0" err="1" smtClean="0"/>
              <a:t>материјала</a:t>
            </a:r>
            <a:r>
              <a:rPr lang="en-US" sz="2400" dirty="0" smtClean="0"/>
              <a:t> и </a:t>
            </a:r>
            <a:r>
              <a:rPr lang="en-US" sz="2400" dirty="0" err="1" smtClean="0"/>
              <a:t>метода</a:t>
            </a:r>
            <a:r>
              <a:rPr lang="en-US" sz="2400" dirty="0" smtClean="0"/>
              <a:t> </a:t>
            </a:r>
            <a:r>
              <a:rPr lang="en-US" sz="2400" dirty="0" err="1" smtClean="0"/>
              <a:t>рада</a:t>
            </a:r>
            <a:r>
              <a:rPr lang="en-US" sz="2400" dirty="0" smtClean="0"/>
              <a:t>, </a:t>
            </a:r>
            <a:r>
              <a:rPr lang="en-US" sz="2400" dirty="0" err="1" smtClean="0"/>
              <a:t>дефинисање</a:t>
            </a:r>
            <a:r>
              <a:rPr lang="en-US" sz="2400" dirty="0" smtClean="0"/>
              <a:t> </a:t>
            </a:r>
            <a:r>
              <a:rPr lang="en-US" sz="2400" dirty="0" err="1" smtClean="0"/>
              <a:t>места</a:t>
            </a:r>
            <a:r>
              <a:rPr lang="en-US" sz="2400" dirty="0" smtClean="0"/>
              <a:t> и </a:t>
            </a:r>
            <a:r>
              <a:rPr lang="en-US" sz="2400" dirty="0" err="1" smtClean="0"/>
              <a:t>динамике</a:t>
            </a:r>
            <a:r>
              <a:rPr lang="en-US" sz="2400" dirty="0" smtClean="0"/>
              <a:t> </a:t>
            </a:r>
            <a:r>
              <a:rPr lang="en-US" sz="2400" dirty="0" err="1" smtClean="0"/>
              <a:t>рада</a:t>
            </a:r>
            <a:r>
              <a:rPr lang="x-none" sz="2400" dirty="0" smtClean="0"/>
              <a:t> – </a:t>
            </a:r>
            <a:r>
              <a:rPr lang="x-none" sz="2400" i="1" dirty="0" smtClean="0"/>
              <a:t>на који начин ћемо остварити циљ и исходе.</a:t>
            </a:r>
            <a:endParaRPr lang="x-none" sz="2400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Основни елементи пројекта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ТЕМА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ЦИЉ ПРОЈЕКТА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ПЛАНИРАНО ВРЕМЕ РЕАЛИЗАЦИЈЕ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НАСТАВНИ ПРЕДМЕТИ СА КОЈИМА ЈЕ ТЕМА ПОВЕЗАНА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ИСХОДИ ПРОЈЕКТА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НОСИОЦИ АКТИВНОСТИ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МЕСТО РАДА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МЕТОДЕ РАДА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ПЛАНИРАНА СРЕДСТВА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b="1" smtClean="0"/>
              <a:t>НАЧИН ПРАЋЕЊА И ВРЕДНОВАЊА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Развијање  и праћење пројекта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/>
              <a:t>	</a:t>
            </a:r>
            <a:r>
              <a:rPr lang="ru-RU" sz="2000" b="1" smtClean="0">
                <a:solidFill>
                  <a:srgbClr val="008000"/>
                </a:solidFill>
              </a:rPr>
              <a:t>ОВО ЈЕ ФАЗА ПРОЈЕКТА КАДА СЕ ДОБАР ПЛАН ПРЕТВАРА У АКЦИЈУ</a:t>
            </a:r>
            <a:r>
              <a:rPr lang="ru-RU" sz="2000" smtClean="0">
                <a:solidFill>
                  <a:srgbClr val="008000"/>
                </a:solidFill>
              </a:rPr>
              <a:t>! </a:t>
            </a:r>
          </a:p>
          <a:p>
            <a:pPr algn="just" eaLnBrk="1" hangingPunct="1">
              <a:buFontTx/>
              <a:buNone/>
            </a:pPr>
            <a:r>
              <a:rPr lang="ru-RU" sz="1600" smtClean="0"/>
              <a:t>		</a:t>
            </a:r>
            <a:r>
              <a:rPr lang="ru-RU" sz="1800" b="1" smtClean="0">
                <a:solidFill>
                  <a:srgbClr val="008000"/>
                </a:solidFill>
              </a:rPr>
              <a:t>Ученици</a:t>
            </a:r>
            <a:r>
              <a:rPr lang="ru-RU" sz="1800" smtClean="0"/>
              <a:t> су овој фази истраживачи, они скупљају информације, израђују моделе, посећују планиране установе, интервјуишу, експериментишу, сарађују, обављају планирана задужења у оквиру групе, тима, итд.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		Основна улога </a:t>
            </a:r>
            <a:r>
              <a:rPr lang="ru-RU" sz="1800" b="1" smtClean="0">
                <a:solidFill>
                  <a:srgbClr val="008000"/>
                </a:solidFill>
              </a:rPr>
              <a:t>наставника</a:t>
            </a:r>
            <a:r>
              <a:rPr lang="ru-RU" sz="1800" smtClean="0"/>
              <a:t> је да стално подстиче ученике на сарадњу, договор, да прате рокове, бележе информације до којих су дошли и помаже им у припреми за презентацију. Наставник помаже у укључивању релевантних актера, мотивише и укључује по потреби родитеље, учествује у обезбеђивању и организацији материјално просторних услова за реализацију и презентацију пројекта.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		Ученици су глави актери пројекта, али је наставник укључен као добар координатор у све аспекте пројекта, како би се циљ пројекта реализовао.</a:t>
            </a:r>
            <a:endParaRPr lang="en-US" sz="1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6172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„Oнo штo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чуjeм,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 зaбoрaвим.</a:t>
            </a:r>
          </a:p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Oнo штo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чујем и видим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ja  можда зaпaмтим.</a:t>
            </a:r>
          </a:p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Oнo штo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чујем, видим и урaдим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ja рaзумeм.</a:t>
            </a:r>
          </a:p>
          <a:p>
            <a:pPr eaLnBrk="1" hangingPunct="1">
              <a:buFontTx/>
              <a:buNone/>
            </a:pPr>
            <a:endParaRPr lang="en-US" sz="24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Oнo штo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урадим и прeнeсeм другимa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ja знaм.“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 кинеска пословица</a:t>
            </a:r>
          </a:p>
          <a:p>
            <a:pPr eaLnBrk="1" hangingPunct="1">
              <a:buFontTx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7030A0"/>
                </a:solidFill>
              </a:rPr>
              <a:t>ЗАТВАРАЊЕ ПРОЈЕКТА</a:t>
            </a: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endParaRPr 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ПРЕДСТАВЉАЊЕ ПРОЈЕКТА</a:t>
            </a:r>
          </a:p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Један од важних исхода реализације пројекта јесте оспособљавање ученика да добијене продукте учине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видљивим и представе их другима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Бројни су начини да се то постигне: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представе, изложбе, кратки филм, угледни и огледни часови, текст у новинама, наступ на локалној телевизији, представљање за родитеље...</a:t>
            </a:r>
          </a:p>
          <a:p>
            <a:pPr algn="just" eaLnBrk="1" hangingPunct="1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У првом разреду Планом је предвиђено да се пројекат реализује са једним часом недељно, али сам наставник ће проценити каква динамика рада највише одговара могућностима ученика и фази у којој је пројекат. То значи, да, уколико је потребно, пројектна настава се може организовати и на другачији начин (на пример као двочас сваке недеље).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Уколико је мисија пројекта у томе да се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НЕШТО ПРОМЕНИ У ОКРУЖЕЊУ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изузетно је важно да резултати пројекта не „остану у учионици“ одељења које га је реализовало.  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		Родитељи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треба буду упознати са сврхом пројектне наставе и њеним најважнијим исходима. Они треба да подрже самосталне активности своје деце, или њихов заједнички рад са другом децом, као и да разумеју зашто је важно да не преузимају њихове задатке у жељи да имају боље продукте.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133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</a:rPr>
              <a:t>РЕФЛЕКСИЈА О ПРОЈЕКТУ И ЕВАЛУАЦИЈА</a:t>
            </a:r>
            <a:endParaRPr lang="sr-Cyrl-CS" sz="4000" b="1" smtClean="0">
              <a:solidFill>
                <a:srgbClr val="FF0000"/>
              </a:solidFill>
            </a:endParaRPr>
          </a:p>
        </p:txBody>
      </p:sp>
      <p:pic>
        <p:nvPicPr>
          <p:cNvPr id="35842" name="Picture 2" descr="Резултат слика за TEACHER 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5905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ВРЕДНОВАЊЕ ПРОЈЕКАТА </a:t>
            </a:r>
          </a:p>
          <a:p>
            <a:pPr algn="just" eaLnBrk="1" hangingPunct="1">
              <a:buFontTx/>
              <a:buChar char="-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процена остварености дефинисаних циљева, указивање на успехе и тешкоће у оквиру реализације пројекта.</a:t>
            </a:r>
          </a:p>
          <a:p>
            <a:pPr eaLnBrk="1" hangingPunct="1">
              <a:buFontTx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Самоевалуација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је веома битна -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осврт на реализацију пројекта и постигнуте резултате, при чему је квалитет процеса рада на пројекту често важнији од квалитета крајњег продукта.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	На наставнику је да помогне ученицима да и сами процењују процес и резултат пројекта. Са ученицима треба да размотри шта су научили, шта им је било тешко, како су сарађивали, да ли би променили нешто у пројекту, зашто… У евалуацији наставницима могу помоћи и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чек листе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за ученике са унапред утврђеним критеријума, али дефинисаним тако да их ученици разумеју.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133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КАКВА ЈЕ УЛОГА НАСТАВНИКА У ПРОЈЕКТНОЈ НАСТАВИ?</a:t>
            </a: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solidFill>
                <a:srgbClr val="FF0000"/>
              </a:solidFill>
            </a:endParaRPr>
          </a:p>
        </p:txBody>
      </p:sp>
      <p:pic>
        <p:nvPicPr>
          <p:cNvPr id="37890" name="Picture 2" descr="Image result for QUESTION TEAC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"/>
            <a:ext cx="3429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839200" cy="6248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000" smtClean="0"/>
              <a:t>За успех пројектне наставе важан је </a:t>
            </a:r>
            <a:r>
              <a:rPr lang="en-US" sz="2000" b="1" smtClean="0">
                <a:solidFill>
                  <a:srgbClr val="FF0000"/>
                </a:solidFill>
              </a:rPr>
              <a:t>партнерски однос ученика и наставника</a:t>
            </a:r>
            <a:r>
              <a:rPr lang="en-US" sz="2000" smtClean="0"/>
              <a:t>, односно функционално комуницирање између свих учесника пројекта.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000" smtClean="0"/>
              <a:t>Потребно је да наставник са ученицима  </a:t>
            </a:r>
            <a:r>
              <a:rPr lang="en-US" sz="2000" smtClean="0">
                <a:solidFill>
                  <a:srgbClr val="FF0000"/>
                </a:solidFill>
              </a:rPr>
              <a:t>дизајнира стратегију за решавање проблема</a:t>
            </a:r>
            <a:r>
              <a:rPr lang="en-US" sz="2000" smtClean="0"/>
              <a:t>, </a:t>
            </a:r>
            <a:r>
              <a:rPr lang="en-US" sz="2000" i="1" smtClean="0">
                <a:solidFill>
                  <a:srgbClr val="FF0000"/>
                </a:solidFill>
              </a:rPr>
              <a:t>проучи </a:t>
            </a:r>
            <a:r>
              <a:rPr lang="en-US" sz="2000" smtClean="0"/>
              <a:t>материјал за рад, </a:t>
            </a:r>
            <a:r>
              <a:rPr lang="en-US" sz="2000" i="1" smtClean="0">
                <a:solidFill>
                  <a:srgbClr val="FF0000"/>
                </a:solidFill>
              </a:rPr>
              <a:t>подели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 активности и </a:t>
            </a:r>
            <a:r>
              <a:rPr lang="en-US" sz="2000" i="1" smtClean="0">
                <a:solidFill>
                  <a:srgbClr val="FF0000"/>
                </a:solidFill>
              </a:rPr>
              <a:t>договори </a:t>
            </a:r>
            <a:r>
              <a:rPr lang="en-US" sz="2000" i="1" smtClean="0"/>
              <a:t>о </a:t>
            </a:r>
            <a:r>
              <a:rPr lang="en-US" sz="2000" smtClean="0"/>
              <a:t>подели задужења и раду на решавању постављеног проблема ( може свако да ради по неки део или сви заједно раде на једном решењу).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000" smtClean="0"/>
              <a:t>Наставник пружа подршку </a:t>
            </a:r>
            <a:r>
              <a:rPr lang="en-US" sz="2000" i="1" smtClean="0"/>
              <a:t>свим</a:t>
            </a:r>
            <a:r>
              <a:rPr lang="en-US" sz="2000" smtClean="0"/>
              <a:t> ученичким активностима у току пројекта, а по потреби и помоћ, посебно у првом разреду.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000" smtClean="0"/>
              <a:t>Он </a:t>
            </a:r>
            <a:r>
              <a:rPr lang="en-US" sz="2000" i="1" smtClean="0"/>
              <a:t>управља пројектом</a:t>
            </a:r>
            <a:r>
              <a:rPr lang="en-US" sz="2000" smtClean="0"/>
              <a:t> на начин који оставља довољно простора самоорганизацији ученика. </a:t>
            </a:r>
          </a:p>
          <a:p>
            <a:pPr marL="457200" indent="-457200" eaLnBrk="1" hangingPunct="1">
              <a:lnSpc>
                <a:spcPct val="150000"/>
              </a:lnSpc>
              <a:buFontTx/>
              <a:buNone/>
            </a:pP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133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КОЈИ ЧИНИОЦИ МОГУ ДА ОМЕТАЈУ РЕАЛИЗАЦИЈУ ПРОЈЕКТНЕ НАСТАВЕ?</a:t>
            </a: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solidFill>
                <a:srgbClr val="FF0000"/>
              </a:solidFill>
            </a:endParaRPr>
          </a:p>
        </p:txBody>
      </p:sp>
      <p:pic>
        <p:nvPicPr>
          <p:cNvPr id="39938" name="Picture 2" descr="Резултат слика за TEACHER 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905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недовољно прецизно дефинисани циљеви,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неодговарајућа подела послова,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проток информација не функционише, прекратки  рокови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планиране активности нису изводљиве,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нема пратећих материјала и опреме,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појава такмичарског уместо сарадничког односа,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незадовољство неких чланова групе,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sz="2000" smtClean="0"/>
              <a:t>неприхватање различитости између чланова групе. </a:t>
            </a:r>
            <a:endParaRPr lang="ru-RU" sz="2000" b="1" smtClean="0"/>
          </a:p>
        </p:txBody>
      </p:sp>
      <p:pic>
        <p:nvPicPr>
          <p:cNvPr id="40962" name="Picture 2" descr="Резултат слика за M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60960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2800" b="1" smtClean="0">
                <a:solidFill>
                  <a:srgbClr val="3333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ЗАКЉУЧАК</a:t>
            </a:r>
          </a:p>
          <a:p>
            <a:pPr marL="609600" indent="-609600" algn="just" eaLnBrk="1" hangingPunct="1">
              <a:buFontTx/>
              <a:buNone/>
            </a:pPr>
            <a:endParaRPr lang="en-US" sz="240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Основни циљ наставе јесте да подстакне развој ученика који ће умети стечена знања да примени у свакодневном животу. Важно је да ученик што самосталније долази до сазнања.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smtClean="0"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Пројекти се реализују на теме које су за ученике корисне, прилагођене узрасту и које одражавају потребу савременог друштва. Ученик садржај теме може лако повезати са властитим искуством, али и са садржајем различитих наставних предмета.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Пројектна настава  је изазовна и мотивишућа и као таква ,,покреће” ученике и наставнике на заједничко истраживање и акцију.</a:t>
            </a: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flipV="1">
            <a:off x="152400" y="6858000"/>
            <a:ext cx="8991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sr-Cyrl-CS" sz="2000" b="1" i="0" kern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1987" name="AutoShape 2" descr="Резултат слика за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daveberta.ca/wp-content/uploads/2013/02/old-school-teacher-large_030511092537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228600"/>
            <a:ext cx="1111885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4343400" cy="2895600"/>
          </a:xfrm>
        </p:spPr>
        <p:txBody>
          <a:bodyPr/>
          <a:lstStyle/>
          <a:p>
            <a:pPr marL="33338" indent="-33338" algn="ctr" eaLnBrk="1" hangingPunct="1">
              <a:lnSpc>
                <a:spcPct val="90000"/>
              </a:lnSpc>
              <a:buFontTx/>
              <a:buNone/>
            </a:pPr>
            <a:endParaRPr lang="ru-RU" sz="4000" b="1" smtClean="0">
              <a:solidFill>
                <a:schemeClr val="bg1"/>
              </a:solidFill>
              <a:latin typeface="LC Chalk"/>
            </a:endParaRPr>
          </a:p>
          <a:p>
            <a:pPr marL="33338" indent="-33338" algn="ctr" eaLnBrk="1" hangingPunct="1">
              <a:lnSpc>
                <a:spcPct val="90000"/>
              </a:lnSpc>
              <a:buFontTx/>
              <a:buNone/>
            </a:pPr>
            <a:r>
              <a:rPr lang="sr-Cyrl-CS" sz="4000" b="1" smtClean="0">
                <a:solidFill>
                  <a:schemeClr val="bg1"/>
                </a:solidFill>
                <a:latin typeface="LC Chalk"/>
              </a:rPr>
              <a:t>ХВАЛА</a:t>
            </a:r>
          </a:p>
          <a:p>
            <a:pPr marL="33338" indent="-33338" algn="ctr" eaLnBrk="1" hangingPunct="1">
              <a:lnSpc>
                <a:spcPct val="90000"/>
              </a:lnSpc>
              <a:buFontTx/>
              <a:buNone/>
            </a:pPr>
            <a:r>
              <a:rPr lang="sr-Cyrl-CS" sz="4000" b="1" smtClean="0">
                <a:solidFill>
                  <a:schemeClr val="bg1"/>
                </a:solidFill>
                <a:latin typeface="LC Chalk"/>
              </a:rPr>
              <a:t> НА</a:t>
            </a:r>
          </a:p>
          <a:p>
            <a:pPr marL="33338" indent="-33338" algn="ctr" eaLnBrk="1" hangingPunct="1">
              <a:lnSpc>
                <a:spcPct val="90000"/>
              </a:lnSpc>
              <a:buFontTx/>
              <a:buNone/>
            </a:pPr>
            <a:r>
              <a:rPr lang="sr-Cyrl-CS" sz="4000" b="1" smtClean="0">
                <a:solidFill>
                  <a:schemeClr val="bg1"/>
                </a:solidFill>
                <a:latin typeface="LC Chalk"/>
              </a:rPr>
              <a:t>ПАЖН И!</a:t>
            </a:r>
          </a:p>
          <a:p>
            <a:pPr marL="33338" indent="-33338" eaLnBrk="1" hangingPunct="1">
              <a:lnSpc>
                <a:spcPct val="90000"/>
              </a:lnSpc>
              <a:buFontTx/>
              <a:buNone/>
            </a:pPr>
            <a:endParaRPr lang="sr-Cyrl-CS" sz="2400" b="1" smtClean="0">
              <a:solidFill>
                <a:schemeClr val="bg1"/>
              </a:solidFill>
              <a:latin typeface="LC Chalk"/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828800" y="4419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3643313" y="2593975"/>
            <a:ext cx="196850" cy="207963"/>
          </a:xfrm>
          <a:custGeom>
            <a:avLst/>
            <a:gdLst>
              <a:gd name="connsiteX0" fmla="*/ 0 w 196319"/>
              <a:gd name="connsiteY0" fmla="*/ 46934 h 207764"/>
              <a:gd name="connsiteX1" fmla="*/ 174171 w 196319"/>
              <a:gd name="connsiteY1" fmla="*/ 46934 h 207764"/>
              <a:gd name="connsiteX2" fmla="*/ 159657 w 196319"/>
              <a:gd name="connsiteY2" fmla="*/ 134020 h 207764"/>
              <a:gd name="connsiteX3" fmla="*/ 130628 w 196319"/>
              <a:gd name="connsiteY3" fmla="*/ 177563 h 207764"/>
              <a:gd name="connsiteX4" fmla="*/ 0 w 196319"/>
              <a:gd name="connsiteY4" fmla="*/ 206591 h 20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19" h="207764">
                <a:moveTo>
                  <a:pt x="0" y="46934"/>
                </a:moveTo>
                <a:cubicBezTo>
                  <a:pt x="52910" y="29298"/>
                  <a:pt x="120532" y="0"/>
                  <a:pt x="174171" y="46934"/>
                </a:cubicBezTo>
                <a:cubicBezTo>
                  <a:pt x="196319" y="66313"/>
                  <a:pt x="168963" y="106101"/>
                  <a:pt x="159657" y="134020"/>
                </a:cubicBezTo>
                <a:cubicBezTo>
                  <a:pt x="154141" y="150569"/>
                  <a:pt x="146231" y="169762"/>
                  <a:pt x="130628" y="177563"/>
                </a:cubicBezTo>
                <a:cubicBezTo>
                  <a:pt x="70225" y="207764"/>
                  <a:pt x="47085" y="206591"/>
                  <a:pt x="0" y="206591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Увод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Главна промена у савременој концепцији и пракси образовања и васпитања је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померање тежишта са наставних садржаја на исходе, односно са наставних садржаја на процес учења и његове резултате.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Школско учење треба да буде осмишљено на такав начин да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ученик заузима активну улогу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у процесу стицања знања и развоја вештина.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Ученик не треба да буде пасивни посматрач, слушалац или неко ко репродукује теоријска сазнања.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Основни циљ наставе јесте да подстакне развој ученика који ће умети стечена знања да примени у практичном, свакодневном животу. </a:t>
            </a: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772400" cy="2620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ШТА ЈЕ ТО ПРОЈЕКТНА НАСТАВА?</a:t>
            </a: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solidFill>
                <a:srgbClr val="FF0000"/>
              </a:solidFill>
            </a:endParaRPr>
          </a:p>
        </p:txBody>
      </p:sp>
      <p:pic>
        <p:nvPicPr>
          <p:cNvPr id="17410" name="Picture 5" descr="Резултат слика за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62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229600" cy="3124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ПРОЈЕКТНА НАСТАВА ЈЕ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проблемски</a:t>
            </a: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истраживачки</a:t>
            </a: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усмерена настава, поткрепљена ученичким истраживачким радовима.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модел наставе организован око </a:t>
            </a:r>
            <a:r>
              <a:rPr lang="ru-RU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пројекта</a:t>
            </a: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(Thomas, 2000).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Резултат пројекта</a:t>
            </a: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ru-RU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који има јасну </a:t>
            </a:r>
            <a:r>
              <a:rPr lang="ru-RU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употребну и/или васпитну вредност</a:t>
            </a:r>
            <a:r>
              <a:rPr lang="ru-RU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sr-Cyrl-CS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Резултат слика за PROJECT TEACHING"/>
          <p:cNvPicPr>
            <a:picLocks noChangeAspect="1" noChangeArrowheads="1"/>
          </p:cNvPicPr>
          <p:nvPr/>
        </p:nvPicPr>
        <p:blipFill>
          <a:blip r:embed="rId2"/>
          <a:srcRect l="6818" t="6061" r="20454" b="6061"/>
          <a:stretch>
            <a:fillRect/>
          </a:stretch>
        </p:blipFill>
        <p:spPr bwMode="auto">
          <a:xfrm>
            <a:off x="3276600" y="457200"/>
            <a:ext cx="3216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229600" cy="2819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sr-Cyrl-CS" sz="36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ПРОЈЕКТНА НАСТАВА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ОД УЧЕНИКА ТРАЖИ САМОСТАЛНУ АКТИВНОСТ, КАО И ПИСАНИ ТРАГ О ТОМЕ.</a:t>
            </a:r>
            <a:endParaRPr lang="sr-Cyrl-CS" sz="3600" b="1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sr-Cyrl-CS" sz="4000" b="1" smtClean="0"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9458" name="Picture 2" descr="Резултат слика за PROJECT TEACHING"/>
          <p:cNvPicPr>
            <a:picLocks noChangeAspect="1" noChangeArrowheads="1"/>
          </p:cNvPicPr>
          <p:nvPr/>
        </p:nvPicPr>
        <p:blipFill>
          <a:blip r:embed="rId2"/>
          <a:srcRect l="6818" t="6061" r="20454" b="6061"/>
          <a:stretch>
            <a:fillRect/>
          </a:stretch>
        </p:blipFill>
        <p:spPr bwMode="auto">
          <a:xfrm>
            <a:off x="3124200" y="0"/>
            <a:ext cx="3216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229600" cy="3581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Током рада на пројекту</a:t>
            </a:r>
            <a:r>
              <a:rPr lang="ru-RU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долази до повезивања познатог и непознатог, учења из искуства, као и комбиновања логичког и стваралачког мишљења.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Због тога је ова настава активна - она активира ученике на много нивоа!</a:t>
            </a:r>
            <a:endParaRPr lang="sr-Cyrl-CS" sz="2800" b="1" smtClean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482" name="Picture 2" descr="Резултат слика за PROJECT TEACHING"/>
          <p:cNvPicPr>
            <a:picLocks noChangeAspect="1" noChangeArrowheads="1"/>
          </p:cNvPicPr>
          <p:nvPr/>
        </p:nvPicPr>
        <p:blipFill>
          <a:blip r:embed="rId2"/>
          <a:srcRect l="6818" t="6061" r="20454" b="6061"/>
          <a:stretch>
            <a:fillRect/>
          </a:stretch>
        </p:blipFill>
        <p:spPr bwMode="auto">
          <a:xfrm>
            <a:off x="3124200" y="457200"/>
            <a:ext cx="2682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60198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Пројектна настава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је важан облик рада који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од ученика захтева бројне активности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међу којима су: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учествовање у избору теме пројекта,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самостално проналажење информација, 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решавања проблема,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самостално учење,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рад у групи, тиму,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сарадња,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критички однос према властитом и туђем раду,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доношење одлука,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преузимање одговорности,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аргументовање,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усвајање другачијих, нових начина рада,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планирање, поштовање рокова,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представљање резултата свога рада 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и самовредновање.</a:t>
            </a:r>
            <a:endParaRPr lang="ru-RU" sz="2000" b="1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1506" name="Picture 2" descr="Резултат слика за PROJECT TEACHING"/>
          <p:cNvPicPr>
            <a:picLocks noChangeAspect="1" noChangeArrowheads="1"/>
          </p:cNvPicPr>
          <p:nvPr/>
        </p:nvPicPr>
        <p:blipFill>
          <a:blip r:embed="rId2"/>
          <a:srcRect l="6818" t="6061" r="20454" b="6061"/>
          <a:stretch>
            <a:fillRect/>
          </a:stretch>
        </p:blipFill>
        <p:spPr bwMode="auto">
          <a:xfrm>
            <a:off x="6172200" y="914400"/>
            <a:ext cx="23780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Пројектна настава је иновативан модел који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мења улогу наставника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Он је координатор који подстиче и усмерава, али су ученици главни носиоци активности. </a:t>
            </a:r>
          </a:p>
          <a:p>
            <a:pPr algn="just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Циљ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је да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 учи главом, срцем и рукама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	Пројекат треба да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обједини и повеже садржаје различитих предмета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а да у исто време повеже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знање које ученик стиче са његовим властитим искуством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Све су ово разлози због којих је пројектна настава један леп, одговоран, али и захтеван изазов за учитеља - наставника.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753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LC Chalk</vt:lpstr>
      <vt:lpstr>Tahoma</vt:lpstr>
      <vt:lpstr>Times New Roman</vt:lpstr>
      <vt:lpstr>Default Design</vt:lpstr>
      <vt:lpstr>   ПРОЈЕКТНА НАСТАВА </vt:lpstr>
      <vt:lpstr>PowerPoint Presentation</vt:lpstr>
      <vt:lpstr>Увод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ПРОЈЕКТНА НАСТАВА И ИКТ</vt:lpstr>
      <vt:lpstr>PowerPoint Presentation</vt:lpstr>
      <vt:lpstr>PowerPoint Presentation</vt:lpstr>
      <vt:lpstr>PowerPoint Presentation</vt:lpstr>
      <vt:lpstr>СТРУКТУРА ПРОЈЕКТА</vt:lpstr>
      <vt:lpstr>PowerPoint Presentation</vt:lpstr>
      <vt:lpstr>ОДРЕЂИВАЊЕ ТЕМЕ</vt:lpstr>
      <vt:lpstr>ПЛАНИРАЊЕ РАДА НА ПРОЈЕКТУ СА УЧЕНИЦИМА</vt:lpstr>
      <vt:lpstr>Основни елементи пројекта</vt:lpstr>
      <vt:lpstr>Развијање  и праћење пројекта </vt:lpstr>
      <vt:lpstr>ЗАТВАРАЊЕ ПРОЈЕКТА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Stevan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vada neradovic</cp:lastModifiedBy>
  <cp:revision>160</cp:revision>
  <dcterms:created xsi:type="dcterms:W3CDTF">2008-11-24T17:34:45Z</dcterms:created>
  <dcterms:modified xsi:type="dcterms:W3CDTF">2019-09-23T13:14:43Z</dcterms:modified>
</cp:coreProperties>
</file>