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-283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3200728722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73837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9032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560448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605247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852234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1981030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15815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314593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190393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16435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49603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55063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4145870654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3766564660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380349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C3F39-927A-4312-8039-FE46C67CCE70}" type="datetimeFigureOut">
              <a:rPr lang="sr-Latn-RS" smtClean="0"/>
              <a:pPr/>
              <a:t>29.3.2020.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8322D5-BA8B-4D2D-836C-0A175373BC3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57161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48384"/>
            <a:ext cx="7766936" cy="2023872"/>
          </a:xfrm>
        </p:spPr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Смело у ђачке ципеле</a:t>
            </a:r>
            <a:r>
              <a:rPr lang="sr-Latn-RS" dirty="0">
                <a:latin typeface="Comic Sans MS" panose="030F0702030302020204" pitchFamily="66" charset="0"/>
              </a:rPr>
              <a:t/>
            </a:r>
            <a:br>
              <a:rPr lang="sr-Latn-RS" dirty="0">
                <a:latin typeface="Comic Sans MS" panose="030F0702030302020204" pitchFamily="66" charset="0"/>
              </a:rPr>
            </a:br>
            <a:endParaRPr lang="sr-Latn-RS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203663"/>
          </a:xfrm>
        </p:spPr>
        <p:txBody>
          <a:bodyPr>
            <a:normAutofit/>
          </a:bodyPr>
          <a:lstStyle/>
          <a:p>
            <a:endParaRPr lang="sr-Cyrl-RS" dirty="0" smtClean="0"/>
          </a:p>
          <a:p>
            <a:endParaRPr lang="sr-Cyrl-RS" dirty="0"/>
          </a:p>
          <a:p>
            <a:r>
              <a:rPr lang="sr-Cyrl-RS" dirty="0" smtClean="0"/>
              <a:t>Психолог: Соња Суботић</a:t>
            </a:r>
            <a:endParaRPr lang="sr-Latn-RS" dirty="0" smtClean="0"/>
          </a:p>
          <a:p>
            <a:r>
              <a:rPr lang="sr-Cyrl-RS" dirty="0" smtClean="0"/>
              <a:t>Педагог: Марина Боровић</a:t>
            </a:r>
          </a:p>
          <a:p>
            <a:r>
              <a:rPr lang="sr-Cyrl-RS" dirty="0" smtClean="0"/>
              <a:t>ОШ,,20.октобар“</a:t>
            </a:r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376" y="3572256"/>
            <a:ext cx="3316223" cy="25748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3154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072" y="170688"/>
            <a:ext cx="8936736" cy="402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Мотивација</a:t>
            </a:r>
            <a:r>
              <a:rPr lang="en-U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en-U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учење</a:t>
            </a:r>
            <a:r>
              <a:rPr lang="sr-Cyrl-R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r-Latn-RS" sz="2000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Односи се на ширину интересовања за разне активности као и за дубину интересовања, степен и трајање укључености ученика.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Обрадује се сазнавању нечег новог  (услов за појаву интересовања)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Развијена радозналост, стварају се нова интересовања.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8645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Одвојите време које ћете заједно квалитетно проводити у стварању нових искустава одлазећи на излете, позоришта, музеје, различите радионице и слично.</a:t>
            </a:r>
          </a:p>
          <a:p>
            <a:pPr marL="588645"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8645" algn="just">
              <a:lnSpc>
                <a:spcPct val="107000"/>
              </a:lnSpc>
              <a:spcAft>
                <a:spcPts val="800"/>
              </a:spcAft>
            </a:pPr>
            <a:endParaRPr lang="sr-Latn-R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562" y="3621786"/>
            <a:ext cx="5143500" cy="2857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411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184" y="597409"/>
            <a:ext cx="8814816" cy="4535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Родитељи, да ли сте ви спремни за први разред: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да се одвојите од свог детета и прихватите да је ово један у низу дечијих корака ка самосталности;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да поставите нове, чвршће, границе свом детету;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да сарађујете са другом важном особом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(учитељицом/ учитељем);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да ће ваше дете друга важна особа упоређивати са другом децом;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да </a:t>
            </a:r>
            <a:r>
              <a:rPr lang="ru-RU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прихватите да адаптација и постигнуће </a:t>
            </a:r>
            <a:r>
              <a:rPr lang="ru-RU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 првом разреду </a:t>
            </a:r>
            <a:r>
              <a:rPr lang="ru-RU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можда неће ићи како </a:t>
            </a:r>
            <a:r>
              <a:rPr lang="ru-RU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очекујете</a:t>
            </a:r>
            <a:r>
              <a:rPr lang="sr-Cyrl-RS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sr-Latn-RS" sz="2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ru-RU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ru-RU" sz="2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r-Latn-R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609" y="4095178"/>
            <a:ext cx="4730496" cy="25982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120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41376"/>
            <a:ext cx="7766936" cy="1255776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Своју подршку усмерите кроз следеће активности које ће бити у атмосфери у којој дајете значај образовању, школовању и њиховим првим корацима у том смеру:</a:t>
            </a:r>
            <a:r>
              <a:rPr lang="sr-Latn-RS" sz="2000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sr-Latn-RS" sz="2000" dirty="0" smtClean="0">
                <a:solidFill>
                  <a:srgbClr val="C00000"/>
                </a:solidFill>
                <a:latin typeface="Comic Sans MS" pitchFamily="66" charset="0"/>
              </a:rPr>
            </a:br>
            <a:endParaRPr lang="sr-Latn-R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1597152"/>
            <a:ext cx="7766936" cy="4803647"/>
          </a:xfrm>
        </p:spPr>
        <p:txBody>
          <a:bodyPr>
            <a:noAutofit/>
          </a:bodyPr>
          <a:lstStyle/>
          <a:p>
            <a:pPr lvl="0" algn="just"/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- Заједно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са децом бирајте школску торбу, свеске, прибор, направите од тога малу свечаност. Такође,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заједно средите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дечију собу или одредите место где ће се бавити  учењем. До поласка у школу  свакога дана, у приближно исто време дајте му да нешто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црта, прави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или попуњава радни лист и сл. </a:t>
            </a:r>
            <a:endParaRPr lang="sr-Latn-RS" dirty="0">
              <a:solidFill>
                <a:schemeClr val="tx1"/>
              </a:solidFill>
              <a:latin typeface="Comic Sans MS" pitchFamily="66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- Одведите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дете да види школу, пређите пут од куће до школе више пута. Причајте  шта се тамо ради без застрашивања и претераног улепшавања. </a:t>
            </a:r>
            <a:endParaRPr lang="sr-Latn-RS" dirty="0">
              <a:solidFill>
                <a:schemeClr val="tx1"/>
              </a:solidFill>
              <a:latin typeface="Comic Sans MS" pitchFamily="66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- Присетите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се својих искустава и осећања везаних за полазак у школу и поделите их са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дететом (уз фотографије, обавезно).</a:t>
            </a:r>
            <a:endParaRPr lang="sr-Latn-RS" dirty="0">
              <a:solidFill>
                <a:schemeClr val="tx1"/>
              </a:solidFill>
              <a:latin typeface="Comic Sans MS" pitchFamily="66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- На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време прилагодите ритам спавања и оброка оном који ће дете имати када крене у школу.</a:t>
            </a:r>
            <a:endParaRPr lang="sr-Latn-RS" dirty="0">
              <a:solidFill>
                <a:schemeClr val="tx1"/>
              </a:solidFill>
              <a:latin typeface="Comic Sans MS" pitchFamily="66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- Научите </a:t>
            </a: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га да зна своју адресу и бројеве телефона родитеља.</a:t>
            </a:r>
            <a:endParaRPr lang="sr-Latn-RS" dirty="0">
              <a:solidFill>
                <a:schemeClr val="tx1"/>
              </a:solidFill>
              <a:latin typeface="Comic Sans MS" pitchFamily="66" charset="0"/>
            </a:endParaRPr>
          </a:p>
          <a:p>
            <a:pPr algn="just"/>
            <a:endParaRPr lang="sr-Latn-R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32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072" y="463296"/>
            <a:ext cx="8948928" cy="5566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Подстичите дете да своје обавезе у кући обавља самостално, дајте му задатке примерене његовом узрасту (да поспреми играчке, сложи своју одећу), будите доследни у томе.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Постепено навикавајте дете на дужи рад у седећем положају (да црта, боји, слаже слагалице, сече папир, прелистава сликовнице). Седење на ногама или једење у ходу пробајте да искорените пре поласка у школу.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Похвалите дете када нешто добро уради и када се труди (без </a:t>
            </a: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,,АЛИ,,..).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Подстичите дете да буде поносно што креће у први разред.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Планирајте да имате пар слободних дана када дете полази у школу.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Како ће се дете односити према учитељици, учењу, другарима, школи, зависи од показане али и не показане реакције родитеља.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sr-Latn-R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16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6720" y="1085088"/>
            <a:ext cx="8717280" cy="522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ru-RU" sz="24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ru-RU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ru-RU" sz="24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ru-RU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Имајући све ово у виду, главни је савет да пустите дете да само уђе у своје ђачке ципеле. Некада ће да се спотакне, некада падне па ће да га заболи, или само засврби, али тада тестира сопствену снагу, мотивацију и гради самоподршку, а ви сте ту, поред детета.</a:t>
            </a:r>
            <a:endParaRPr lang="sr-Latn-RS" sz="24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можете уместо њега у ђачке ципеле, али можете да стављајући се у њих осмотрите њихову перспективу за овај веома важан догађај у  животу.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945" y="658368"/>
            <a:ext cx="4608767" cy="20364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8485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1792" y="426720"/>
            <a:ext cx="8741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dirty="0" smtClean="0"/>
              <a:t>	</a:t>
            </a:r>
            <a:r>
              <a:rPr lang="sr-Cyrl-RS" dirty="0" smtClean="0">
                <a:latin typeface="Comic Sans MS" pitchFamily="66" charset="0"/>
              </a:rPr>
              <a:t>О нечему нисмо ништа рекли: телефону, рачунару или слободном времену уз те справе, смиривању, контроли коју добијамо уз њих, и тако даље. Можда нисмо ништа рекли јер још увек мислимо да се без тога може у школским условима. Да ли сте за то спремни?</a:t>
            </a:r>
            <a:endParaRPr lang="sr-Latn-RS" dirty="0"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545" y="1966874"/>
            <a:ext cx="5644896" cy="40965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938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7" y="377952"/>
            <a:ext cx="9131807" cy="64800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2461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416" y="914400"/>
            <a:ext cx="8863584" cy="345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Уколико је досадашњи развој детета прошао без посебних застоја или кашњења, ваше дете је потпуно спремно, способно да одговори захтевима које пред њега поставља школа. Питање можемо и да обрнемо: да ли је школа спремна за ову ,,нову“ генерацију и које су  њене основне карактеристике које школа мора да узме у обзир?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r-Latn-RS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784" y="3547872"/>
            <a:ext cx="4181856" cy="28285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57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032" y="560832"/>
            <a:ext cx="8887968" cy="5526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Ипак, нећемо само узети дете за руку и одвести га у школу. Од његовог рођења породица и предшколска установа припремају подлогу да детету полазак у школу буде изазов, а не терет, стрес. Подлога коју користимо у предшколском периоду је ИГРА. Игра има веома битну улогу у учењу и развоју деце. Кроз игру се деца самообразују и откривају нове ствари на свој начин. У школи се постепено са игре прелази на свесно учење као основну активност. Још увек је учење у том периоду најефикасније кроз игру. Оно што је новина у школи је рад на задатку у тренутку када то одговара одраслом, а не детету и по темпу који не мора да одговара детету. То од детета захтева одлагање потреба, концентрацију, пажњу, памћење, рад по налогу.  Овакве захтеве у игровном задатку имају деца и у вртићу, али сада све то добија нови ниво захтева и доследности- структуру.</a:t>
            </a: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R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085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112" y="1"/>
            <a:ext cx="8985504" cy="5727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Спремност за полазак у школу подразумева процену колико је оно спремно да учи, али и колико је зрело да размишља, разуме и усваја школске садржаје који су дефинисани школским програмима. Пред почетак школе можете и ви као и ми у школи да процените у којој мери је дете достигло одређени ниво физичког, социјалног, емоционалног и интелектуалног развоја, у којој мери је мотивисано за учење, колико богато му је досадашње искуство, говорна зрелост. У школи се процена спремности за полазак у школу врши на основу резултата на Тесту за испитивање првака, процене детета у току разговора, одговарања на захтеве психолога/педагога, интервјуа са родитељима.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r-Latn-RS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0" y="4759860"/>
            <a:ext cx="3145536" cy="20981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137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5920" y="426720"/>
            <a:ext cx="7949184" cy="5566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процени обраћамо пажњу на:</a:t>
            </a:r>
            <a:endParaRPr lang="sr-Latn-RS" sz="2000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Физичку и моторичку зрелост детета- </a:t>
            </a: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неки од показатеља: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Усклађеност покрета приликом активности као што су ходање, трчање, преношење ствари... активности које захтевају снагу и спретност ( игре  као што су дан-ноћ, ланац деце који понавља исте покрете).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Усклађеност покрета -,,фина моторика“, обављање прецизних покрета, посебно оних који захтевају усклађивање руке, ока или руке и ноге, са одређеном прецизношћу и брзином (све игре прстима, сецкање маказама, прављење, вајање, оригами, цртање, низање перли...одлична су вежба моторике шаке. Подсећати на коришћење папира од горе на доле и са лева на десно, довршавање својих цртежа  или свега што почне.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Дозволите детету да пише оном руком за коју се определило.</a:t>
            </a:r>
            <a:endParaRPr lang="sr-Latn-R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620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648" y="536448"/>
            <a:ext cx="11241024" cy="601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Интелектуалну</a:t>
            </a:r>
            <a:r>
              <a:rPr lang="en-US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зрелост</a:t>
            </a:r>
            <a:r>
              <a:rPr lang="en-US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r-Latn-RS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Поседује жељу и способност да учи;</a:t>
            </a:r>
            <a:endParaRPr lang="sr-Latn-RS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Именује, разликује и описује предмете и појаве из непосредне околине;</a:t>
            </a:r>
            <a:endParaRPr lang="sr-Latn-RS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Репродукује запажено захваљујући намерној пажњи;</a:t>
            </a:r>
            <a:endParaRPr lang="sr-Latn-RS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Способно да се вољно усредсреди и задржи пажњу на одређени предмет или активност, а да при томе не покаже знаке физиолошког умора (игре за развој пажње- прецртавање различитих облика, проналажење скривених ликова и тражење сличности и разлика на сликама, слагалице, препознавање звукова, допуњавање речи, погађање животиња према делимичним описима, постави сто за пет особа, шта ти све треба?...)</a:t>
            </a:r>
            <a:endParaRPr lang="sr-Latn-RS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Уме да уочава сличности и разлике међу предметима по боји, облику, величини, дебљини и при томе врши логичко- математичке операције класификације, серијације, транзитивности (Вежбе разврставања</a:t>
            </a:r>
            <a:r>
              <a:rPr lang="sr-Latn-RS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коцки, помагање разврставања посуђа код куће, новчића по вредности, куглица по боји и величини, прављење огрлица по одређеном редоследу...),</a:t>
            </a:r>
            <a:endParaRPr lang="sr-Latn-RS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Зна која му је лева, а која десна рука.</a:t>
            </a:r>
            <a:endParaRPr lang="sr-Latn-RS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   Поседује елементарне математичке појмове (разуме појам скупа, шта спада у неки скуп а шта не, упоређује два скупа- где има више а где мање, сналази се са појмовима мање, више, одузми, додај).</a:t>
            </a:r>
            <a:endParaRPr lang="sr-Latn-RS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Цртеж куће, дрвета, људске фигуре је препознатљив, са главниом деловима тела;</a:t>
            </a:r>
            <a:endParaRPr lang="sr-Latn-RS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ru-RU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Оријентише се у времену (дан, ноћ, јутро, вече)</a:t>
            </a:r>
            <a:endParaRPr lang="sr-Latn-RS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776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496" y="402336"/>
            <a:ext cx="8985504" cy="5775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Говорну зрелост:</a:t>
            </a:r>
            <a:endParaRPr lang="sr-Latn-RS" sz="2000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Овладавање гласовном анализом речи (свестан да је говор дељив до нивоа гласа).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Уме да се игра гласовима, речима ( 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гре: на слово на слово, реч за један глас другачија сом, дом, сос, сок, нађи малу ствар која има дугачко име –телефон, велика животиња са кратким именом- кит, слон, или мале животиње са дужим именом- веверица).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Углавном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овлада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изговором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гласова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Има довољно богат речник (читање прича, заједничко гледање дечијих филмова).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Разуме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реченице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дужине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6-8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речи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Зна да сада исприча неки догађај од пре.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Воли да слуша приче које му читају и уме самостално да их преприча.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Интересује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значење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речи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Уме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друге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Уме добро да се споразумева са другима.</a:t>
            </a:r>
            <a:endParaRPr lang="sr-Latn-R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574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9700"/>
            <a:ext cx="9347200" cy="501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Социјалн</a:t>
            </a:r>
            <a:r>
              <a:rPr lang="sr-Cyrl-R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en-U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зрелост</a:t>
            </a:r>
            <a:r>
              <a:rPr lang="sr-Cyrl-R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r-Latn-RS" sz="2000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Релативна самосталност при задовољењу својих потреба, културно- хигијенских навика.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Поштовање правила понашања и рада.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Поштовање правила игре са вршњацима (друштвене игре са правилима, тимске игре).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Спремност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сарадњу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Повећана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способност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вољног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управљања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понашањем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Уме да тражи помоћ и сарадњу од одраслих.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Бирање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омиљеног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друга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Уме да се игра најразличитијих игара ( уме да уђе у улогу у симболичкој игри, може да смисли заплет за заједничку игру...).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endParaRPr lang="ru-RU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endParaRPr lang="sr-Latn-R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128" y="4194048"/>
            <a:ext cx="4108704" cy="26639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24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760" y="560832"/>
            <a:ext cx="8778240" cy="4890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Емоционалн</a:t>
            </a:r>
            <a:r>
              <a:rPr lang="sr-Cyrl-R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en-U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зрелост</a:t>
            </a:r>
            <a:r>
              <a:rPr lang="sr-Cyrl-RS" sz="2000" b="1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r-Latn-RS" sz="2000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Може да контролише своје емоције (посебно у ситуацији фрустрације).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Уме да реагује на адекватан начин на расположење људи око себе, препознаје своја и туђа емоционална стања (бајке су најбољи материјал за вежбање емпатије- И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ма ли златна рибица неке жеље?).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Има већу контролу сопствених импулса, развијенију трпњу и емоционалну независност.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одложи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задовољење</a:t>
            </a: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потреба</a:t>
            </a:r>
            <a:r>
              <a:rPr lang="sr-Cyrl-R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 будите свесни како доживљава успех, а како неуспех у различитим активностима, да ли појављује агресивност- колико често, каква је снага и опасност за друге у ситуацијама испољавања агресивног понашања)</a:t>
            </a:r>
            <a:endParaRPr lang="sr-Latn-R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837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1233</Words>
  <Application>Microsoft Office PowerPoint</Application>
  <PresentationFormat>Custom</PresentationFormat>
  <Paragraphs>82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Смело у ђачке ципеле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Своју подршку усмерите кроз следеће активности које ће бити у атмосфери у којој дајете значај образовању, школовању и њиховим првим корацима у том смеру: 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Смело у ђачке ципеле</dc:title>
  <dc:creator>Sonja</dc:creator>
  <cp:lastModifiedBy>Korisnik</cp:lastModifiedBy>
  <cp:revision>23</cp:revision>
  <dcterms:created xsi:type="dcterms:W3CDTF">2019-03-23T22:17:06Z</dcterms:created>
  <dcterms:modified xsi:type="dcterms:W3CDTF">2020-03-29T18:55:17Z</dcterms:modified>
</cp:coreProperties>
</file>